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0" r:id="rId1"/>
  </p:sldMasterIdLst>
  <p:notesMasterIdLst>
    <p:notesMasterId r:id="rId20"/>
  </p:notesMasterIdLst>
  <p:sldIdLst>
    <p:sldId id="276" r:id="rId2"/>
    <p:sldId id="314" r:id="rId3"/>
    <p:sldId id="277" r:id="rId4"/>
    <p:sldId id="278" r:id="rId5"/>
    <p:sldId id="294" r:id="rId6"/>
    <p:sldId id="304" r:id="rId7"/>
    <p:sldId id="305" r:id="rId8"/>
    <p:sldId id="320" r:id="rId9"/>
    <p:sldId id="321" r:id="rId10"/>
    <p:sldId id="322" r:id="rId11"/>
    <p:sldId id="323" r:id="rId12"/>
    <p:sldId id="268" r:id="rId13"/>
    <p:sldId id="295" r:id="rId14"/>
    <p:sldId id="296" r:id="rId15"/>
    <p:sldId id="297" r:id="rId16"/>
    <p:sldId id="271" r:id="rId17"/>
    <p:sldId id="325" r:id="rId18"/>
    <p:sldId id="31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3BC4"/>
    <a:srgbClr val="F8FBFD"/>
    <a:srgbClr val="BCD6ED"/>
    <a:srgbClr val="49A8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79"/>
    <p:restoredTop sz="86453"/>
  </p:normalViewPr>
  <p:slideViewPr>
    <p:cSldViewPr snapToGrid="0" snapToObjects="1">
      <p:cViewPr varScale="1">
        <p:scale>
          <a:sx n="122" d="100"/>
          <a:sy n="122" d="100"/>
        </p:scale>
        <p:origin x="1912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CF7E2-01CF-7440-AFB9-38B55232C02F}" type="datetimeFigureOut">
              <a:rPr lang="en-US" smtClean="0"/>
              <a:t>8/27/22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512793-0D91-C74B-BB6B-5CC797321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618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337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05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075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531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140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418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35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F2241B-4AFD-5D46-B294-2FEAAEF9FF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8" t="1595" r="1044" b="1601"/>
          <a:stretch/>
        </p:blipFill>
        <p:spPr>
          <a:xfrm>
            <a:off x="351296" y="905697"/>
            <a:ext cx="2274503" cy="1723114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07D850E-D1E1-4642-94A4-B7D97E8B2E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81548" y="1621254"/>
            <a:ext cx="6828903" cy="493268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Date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38D55-3CD6-8E4A-B8A0-3F4E9312A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9202B-08F5-9A4C-9063-9BBD3C908424}" type="datetime1">
              <a:rPr lang="en-US" smtClean="0"/>
              <a:t>8/27/22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880A1-6D2D-6741-91CE-FCCBB0201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CPEX-AW Forecast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66C11-7C27-8944-A1C8-918BF612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4000-3659-2040-8266-669F0C6663F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E4AE17-2BA1-6442-94E5-7C6AAE3F1951}"/>
              </a:ext>
            </a:extLst>
          </p:cNvPr>
          <p:cNvSpPr txBox="1"/>
          <p:nvPr/>
        </p:nvSpPr>
        <p:spPr>
          <a:xfrm>
            <a:off x="240809" y="2901967"/>
            <a:ext cx="1493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Current Conditions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514855-515F-EC4F-9621-A6815A5512F8}"/>
              </a:ext>
            </a:extLst>
          </p:cNvPr>
          <p:cNvCxnSpPr/>
          <p:nvPr/>
        </p:nvCxnSpPr>
        <p:spPr>
          <a:xfrm>
            <a:off x="1639388" y="2849212"/>
            <a:ext cx="0" cy="3492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CACCA89-B3B4-5945-9A93-7529B4B15A3E}"/>
              </a:ext>
            </a:extLst>
          </p:cNvPr>
          <p:cNvSpPr txBox="1"/>
          <p:nvPr/>
        </p:nvSpPr>
        <p:spPr>
          <a:xfrm>
            <a:off x="231906" y="4019313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ED9E5C-A2E1-C94D-9B91-700B0B13C846}"/>
              </a:ext>
            </a:extLst>
          </p:cNvPr>
          <p:cNvSpPr txBox="1"/>
          <p:nvPr/>
        </p:nvSpPr>
        <p:spPr>
          <a:xfrm>
            <a:off x="240809" y="4834924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D1709B-D729-6B4F-9E2E-30499A42C2F1}"/>
              </a:ext>
            </a:extLst>
          </p:cNvPr>
          <p:cNvSpPr txBox="1"/>
          <p:nvPr/>
        </p:nvSpPr>
        <p:spPr>
          <a:xfrm>
            <a:off x="231906" y="5743792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Days 3-5</a:t>
            </a:r>
          </a:p>
        </p:txBody>
      </p:sp>
      <p:sp>
        <p:nvSpPr>
          <p:cNvPr id="25" name="Text Placeholder 24" descr="Summary of current conditions.">
            <a:extLst>
              <a:ext uri="{FF2B5EF4-FFF2-40B4-BE49-F238E27FC236}">
                <a16:creationId xmlns:a16="http://schemas.microsoft.com/office/drawing/2014/main" id="{815235C3-4C49-E94B-9777-33EB8FB5AB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34095" y="2844430"/>
            <a:ext cx="10222992" cy="82296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current conditions.</a:t>
            </a:r>
          </a:p>
          <a:p>
            <a:pPr lvl="0"/>
            <a:endParaRPr lang="en-US" dirty="0"/>
          </a:p>
        </p:txBody>
      </p:sp>
      <p:sp>
        <p:nvSpPr>
          <p:cNvPr id="29" name="Text Placeholder 24" descr="Summary of day 1 forecast.">
            <a:extLst>
              <a:ext uri="{FF2B5EF4-FFF2-40B4-BE49-F238E27FC236}">
                <a16:creationId xmlns:a16="http://schemas.microsoft.com/office/drawing/2014/main" id="{CFF0EB16-714C-E142-8E90-B12E59767C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25192" y="3779838"/>
            <a:ext cx="10222992" cy="82296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day 1 forecast.</a:t>
            </a:r>
          </a:p>
          <a:p>
            <a:pPr lvl="0"/>
            <a:endParaRPr lang="en-US" dirty="0"/>
          </a:p>
        </p:txBody>
      </p:sp>
      <p:sp>
        <p:nvSpPr>
          <p:cNvPr id="30" name="Text Placeholder 24" descr="Summary of day 2 forecast.">
            <a:extLst>
              <a:ext uri="{FF2B5EF4-FFF2-40B4-BE49-F238E27FC236}">
                <a16:creationId xmlns:a16="http://schemas.microsoft.com/office/drawing/2014/main" id="{8F70216D-E1DE-1A4B-8FE0-3F2365D102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34095" y="4684793"/>
            <a:ext cx="10222992" cy="82296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day 2 forecast.</a:t>
            </a:r>
          </a:p>
          <a:p>
            <a:pPr lvl="0"/>
            <a:endParaRPr lang="en-US" dirty="0"/>
          </a:p>
        </p:txBody>
      </p:sp>
      <p:sp>
        <p:nvSpPr>
          <p:cNvPr id="31" name="Text Placeholder 24">
            <a:extLst>
              <a:ext uri="{FF2B5EF4-FFF2-40B4-BE49-F238E27FC236}">
                <a16:creationId xmlns:a16="http://schemas.microsoft.com/office/drawing/2014/main" id="{847B9959-3F9C-7A40-908C-1A5720D3C4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25192" y="5594099"/>
            <a:ext cx="10222992" cy="82296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3-5 day outlook.</a:t>
            </a:r>
          </a:p>
          <a:p>
            <a:pPr lvl="0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4E91C3-EFB5-F142-9700-A54B49ECA481}"/>
              </a:ext>
            </a:extLst>
          </p:cNvPr>
          <p:cNvSpPr txBox="1"/>
          <p:nvPr/>
        </p:nvSpPr>
        <p:spPr>
          <a:xfrm>
            <a:off x="3078477" y="705921"/>
            <a:ext cx="6035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0" dirty="0">
                <a:solidFill>
                  <a:srgbClr val="002060"/>
                </a:solidFill>
              </a:rPr>
              <a:t>CPEX-AW</a:t>
            </a:r>
            <a:r>
              <a:rPr lang="en-US" sz="2000" b="0" dirty="0">
                <a:solidFill>
                  <a:srgbClr val="002060"/>
                </a:solidFill>
              </a:rPr>
              <a:t> </a:t>
            </a:r>
            <a:r>
              <a:rPr lang="en-US" sz="6000" b="0" dirty="0">
                <a:solidFill>
                  <a:srgbClr val="002060"/>
                </a:solidFill>
              </a:rPr>
              <a:t>Forecast</a:t>
            </a:r>
            <a:endParaRPr lang="en-US" sz="2000" b="0" dirty="0">
              <a:solidFill>
                <a:srgbClr val="002060"/>
              </a:solidFill>
            </a:endParaRPr>
          </a:p>
        </p:txBody>
      </p:sp>
      <p:sp>
        <p:nvSpPr>
          <p:cNvPr id="39" name="Content Placeholder 38" descr="Forecasters">
            <a:extLst>
              <a:ext uri="{FF2B5EF4-FFF2-40B4-BE49-F238E27FC236}">
                <a16:creationId xmlns:a16="http://schemas.microsoft.com/office/drawing/2014/main" id="{591F0EFA-79E8-7C45-AC1C-5B6C4797F89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2677461" y="2168917"/>
            <a:ext cx="6828903" cy="589167"/>
          </a:xfrm>
        </p:spPr>
        <p:txBody>
          <a:bodyPr/>
          <a:lstStyle>
            <a:lvl1pPr marL="0" indent="0" algn="ctr">
              <a:buNone/>
              <a:defRPr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Forecasters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AEF51E2-05CC-7A45-9135-5E945D7CD6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8" t="1595" r="1044" b="1601"/>
          <a:stretch/>
        </p:blipFill>
        <p:spPr>
          <a:xfrm>
            <a:off x="9673681" y="905697"/>
            <a:ext cx="2274503" cy="172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40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B47B3FD-4765-9C42-9801-7607BBDD0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8" t="1595" r="1044" b="1601"/>
          <a:stretch/>
        </p:blipFill>
        <p:spPr>
          <a:xfrm>
            <a:off x="9673681" y="905697"/>
            <a:ext cx="2274503" cy="1723114"/>
          </a:xfrm>
          <a:prstGeom prst="rect">
            <a:avLst/>
          </a:prstGeo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ACFBCFA-6DC2-2F42-B1E5-5A8AADA74C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240"/>
            <a:ext cx="4041648" cy="365125"/>
          </a:xfrm>
        </p:spPr>
        <p:txBody>
          <a:bodyPr/>
          <a:lstStyle/>
          <a:p>
            <a:fld id="{C1ED8542-EBFF-014B-8304-E1718873FF61}" type="datetime1">
              <a:rPr lang="en-US" smtClean="0"/>
              <a:t>8/27/22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3F78178-A254-6641-BF61-E9C5F2901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72128" y="6500006"/>
            <a:ext cx="4041648" cy="365125"/>
          </a:xfrm>
        </p:spPr>
        <p:txBody>
          <a:bodyPr/>
          <a:lstStyle/>
          <a:p>
            <a:r>
              <a:rPr lang="en-US"/>
              <a:t>CPEX-AW Forecast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5F41B29-7945-4A4F-9AB8-D0646C92E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4924" y="6497441"/>
            <a:ext cx="4041648" cy="365760"/>
          </a:xfrm>
        </p:spPr>
        <p:txBody>
          <a:bodyPr/>
          <a:lstStyle/>
          <a:p>
            <a:fld id="{AA684000-3659-2040-8266-669F0C6663F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6DD43A-CBCB-BC45-8312-B7975C38C8DD}"/>
              </a:ext>
            </a:extLst>
          </p:cNvPr>
          <p:cNvSpPr txBox="1"/>
          <p:nvPr/>
        </p:nvSpPr>
        <p:spPr>
          <a:xfrm>
            <a:off x="240809" y="814611"/>
            <a:ext cx="1493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Current Conditions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D49200-B454-F748-AA3D-F718EF8DFDFC}"/>
              </a:ext>
            </a:extLst>
          </p:cNvPr>
          <p:cNvCxnSpPr>
            <a:cxnSpLocks/>
          </p:cNvCxnSpPr>
          <p:nvPr/>
        </p:nvCxnSpPr>
        <p:spPr>
          <a:xfrm>
            <a:off x="1639388" y="836908"/>
            <a:ext cx="0" cy="5504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6A9AC0B-FA33-6A4B-AF5D-CB1EB18FD855}"/>
              </a:ext>
            </a:extLst>
          </p:cNvPr>
          <p:cNvSpPr txBox="1"/>
          <p:nvPr/>
        </p:nvSpPr>
        <p:spPr>
          <a:xfrm>
            <a:off x="240809" y="2563705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7191B5-8AD1-6345-B1D6-C4ED252A84C7}"/>
              </a:ext>
            </a:extLst>
          </p:cNvPr>
          <p:cNvSpPr txBox="1"/>
          <p:nvPr/>
        </p:nvSpPr>
        <p:spPr>
          <a:xfrm>
            <a:off x="240809" y="3851296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CB6EF0-0DAB-A945-A339-6BE09EC0783E}"/>
              </a:ext>
            </a:extLst>
          </p:cNvPr>
          <p:cNvSpPr txBox="1"/>
          <p:nvPr/>
        </p:nvSpPr>
        <p:spPr>
          <a:xfrm>
            <a:off x="231906" y="5125221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Days 3-5</a:t>
            </a:r>
          </a:p>
        </p:txBody>
      </p:sp>
      <p:sp>
        <p:nvSpPr>
          <p:cNvPr id="17" name="Text Placeholder 24" descr="Summary of current conditions.">
            <a:extLst>
              <a:ext uri="{FF2B5EF4-FFF2-40B4-BE49-F238E27FC236}">
                <a16:creationId xmlns:a16="http://schemas.microsoft.com/office/drawing/2014/main" id="{65FA07D3-DE6B-8542-90EA-3C3845F244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34095" y="866929"/>
            <a:ext cx="7681651" cy="154490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current conditions.</a:t>
            </a:r>
          </a:p>
          <a:p>
            <a:pPr lvl="0"/>
            <a:endParaRPr lang="en-US" dirty="0"/>
          </a:p>
        </p:txBody>
      </p:sp>
      <p:sp>
        <p:nvSpPr>
          <p:cNvPr id="18" name="Text Placeholder 24" descr="Summary of day 1 forecast.">
            <a:extLst>
              <a:ext uri="{FF2B5EF4-FFF2-40B4-BE49-F238E27FC236}">
                <a16:creationId xmlns:a16="http://schemas.microsoft.com/office/drawing/2014/main" id="{9191378B-496B-E346-8325-CA085D3A0E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25192" y="2570675"/>
            <a:ext cx="10222992" cy="118752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day 1 forecast.</a:t>
            </a:r>
          </a:p>
          <a:p>
            <a:pPr lvl="0"/>
            <a:endParaRPr lang="en-US" dirty="0"/>
          </a:p>
        </p:txBody>
      </p:sp>
      <p:sp>
        <p:nvSpPr>
          <p:cNvPr id="19" name="Text Placeholder 24" descr="Summary of day 2 forecast.">
            <a:extLst>
              <a:ext uri="{FF2B5EF4-FFF2-40B4-BE49-F238E27FC236}">
                <a16:creationId xmlns:a16="http://schemas.microsoft.com/office/drawing/2014/main" id="{2C642DA1-DC30-FE49-A1B8-95E2F83F22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25192" y="3866721"/>
            <a:ext cx="10222992" cy="118540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day 2 forecast.</a:t>
            </a:r>
          </a:p>
          <a:p>
            <a:pPr lvl="0"/>
            <a:endParaRPr lang="en-US" dirty="0"/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6594E7CD-5443-BC4D-90C2-A8FCF29D20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25192" y="5159858"/>
            <a:ext cx="10222992" cy="118201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3-5 day outlook.</a:t>
            </a:r>
          </a:p>
          <a:p>
            <a:pPr lvl="0"/>
            <a:endParaRPr lang="en-US" dirty="0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BDF6FFE3-F2EA-2A4E-B816-8FADC7FD3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5151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B3DF9-633D-6F40-B8DB-DBC775D81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9FC3F54-3527-AB4A-96E5-BA04DF0F84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2952" y="15688"/>
            <a:ext cx="6096000" cy="640080"/>
          </a:xfrm>
        </p:spPr>
        <p:txBody>
          <a:bodyPr lIns="0" rIns="274320" anchor="ctr" anchorCtr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(Date)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6A73F8-F9A1-6240-8B53-DCE8FD85D2E4}"/>
              </a:ext>
            </a:extLst>
          </p:cNvPr>
          <p:cNvSpPr txBox="1"/>
          <p:nvPr/>
        </p:nvSpPr>
        <p:spPr>
          <a:xfrm>
            <a:off x="6787299" y="13763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EAC944B8-CA37-6B46-85B2-BE3EF33850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BF70381-6B78-A847-A1C2-16FF92B1E8C4}" type="datetime1">
              <a:rPr lang="en-US" smtClean="0"/>
              <a:t>8/27/22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987F494-E8FA-A54D-95E4-2D0EADD4474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CPEX-AW Forecast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560470C5-6D91-BD4E-9742-A32E5ACC4A4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1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FA46F-12C5-4E4B-9101-2CB1D116F7B4}" type="datetime1">
              <a:rPr lang="en-US" smtClean="0"/>
              <a:t>8/27/22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CPEX-AW Forecast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4000-3659-2040-8266-669F0C666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07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8B0E0E6-692E-7B4F-A451-869451F41087}"/>
              </a:ext>
            </a:extLst>
          </p:cNvPr>
          <p:cNvGrpSpPr/>
          <p:nvPr/>
        </p:nvGrpSpPr>
        <p:grpSpPr>
          <a:xfrm>
            <a:off x="-3048" y="-1"/>
            <a:ext cx="12213336" cy="6858635"/>
            <a:chOff x="-3048" y="-1"/>
            <a:chExt cx="12213336" cy="685863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57E47B-3A5D-8245-B946-00ADAD540885}"/>
                </a:ext>
              </a:extLst>
            </p:cNvPr>
            <p:cNvSpPr/>
            <p:nvPr userDrawn="1"/>
          </p:nvSpPr>
          <p:spPr>
            <a:xfrm>
              <a:off x="0" y="0"/>
              <a:ext cx="12192000" cy="640080"/>
            </a:xfrm>
            <a:prstGeom prst="rect">
              <a:avLst/>
            </a:prstGeom>
            <a:solidFill>
              <a:srgbClr val="093ABF"/>
            </a:solidFill>
            <a:ln>
              <a:solidFill>
                <a:srgbClr val="093A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A852204-10EE-AB4E-B695-8543D5A11DDC}"/>
                </a:ext>
              </a:extLst>
            </p:cNvPr>
            <p:cNvSpPr/>
            <p:nvPr userDrawn="1"/>
          </p:nvSpPr>
          <p:spPr>
            <a:xfrm>
              <a:off x="6092952" y="-1"/>
              <a:ext cx="6099048" cy="640080"/>
            </a:xfrm>
            <a:prstGeom prst="rect">
              <a:avLst/>
            </a:prstGeom>
            <a:solidFill>
              <a:srgbClr val="49A8E7"/>
            </a:solidFill>
            <a:ln>
              <a:solidFill>
                <a:srgbClr val="49A8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06FF39B-D8F2-ED4A-98FB-2BBEC24AEBF1}"/>
                </a:ext>
              </a:extLst>
            </p:cNvPr>
            <p:cNvSpPr/>
            <p:nvPr userDrawn="1"/>
          </p:nvSpPr>
          <p:spPr>
            <a:xfrm>
              <a:off x="-3048" y="6492874"/>
              <a:ext cx="4070604" cy="365760"/>
            </a:xfrm>
            <a:prstGeom prst="rect">
              <a:avLst/>
            </a:prstGeom>
            <a:solidFill>
              <a:srgbClr val="093ABF"/>
            </a:solidFill>
            <a:ln>
              <a:solidFill>
                <a:srgbClr val="093A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10367F1-6EDF-1846-A9DD-4BD10ECF8BAE}"/>
                </a:ext>
              </a:extLst>
            </p:cNvPr>
            <p:cNvSpPr/>
            <p:nvPr userDrawn="1"/>
          </p:nvSpPr>
          <p:spPr>
            <a:xfrm>
              <a:off x="4067556" y="6490310"/>
              <a:ext cx="4069080" cy="365125"/>
            </a:xfrm>
            <a:prstGeom prst="rect">
              <a:avLst/>
            </a:prstGeom>
            <a:solidFill>
              <a:srgbClr val="49A8E7"/>
            </a:solidFill>
            <a:ln>
              <a:solidFill>
                <a:srgbClr val="49A8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9DA4FB-294D-C84F-AAB2-DF2C26E1D0C5}"/>
                </a:ext>
              </a:extLst>
            </p:cNvPr>
            <p:cNvSpPr/>
            <p:nvPr userDrawn="1"/>
          </p:nvSpPr>
          <p:spPr>
            <a:xfrm>
              <a:off x="8141208" y="6490309"/>
              <a:ext cx="4069080" cy="365125"/>
            </a:xfrm>
            <a:prstGeom prst="rect">
              <a:avLst/>
            </a:prstGeom>
            <a:solidFill>
              <a:srgbClr val="BCD6ED"/>
            </a:solidFill>
            <a:ln>
              <a:solidFill>
                <a:srgbClr val="BCD6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915DF4-1D47-AE49-ABB0-713205ED9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</p:spPr>
        <p:txBody>
          <a:bodyPr vert="horz" lIns="27432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D300FB-1BE7-7246-AFA3-9652A4F50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883F5-A168-3740-AA89-BCB70393B9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240"/>
            <a:ext cx="4041648" cy="365125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lvl1pPr algn="l">
              <a:defRPr sz="18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fld id="{70F11323-9957-EA4A-8F73-073BA95123BB}" type="datetime1">
              <a:rPr lang="en-US" smtClean="0"/>
              <a:t>8/27/22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3767D-22DF-8242-9D37-CA3E9029D6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CPEX-AW Forecast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67D0E-0E12-B846-9EF9-92195484D1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</p:spPr>
        <p:txBody>
          <a:bodyPr vert="horz" lIns="91440" tIns="45720" rIns="27432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AA684000-3659-2040-8266-669F0C666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489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4">
              <a:lumMod val="20000"/>
              <a:lumOff val="8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clouds_boundaryLayer_day1_movie.gif" TargetMode="External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precip_day1_movie.gif" TargetMode="External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file:////Users/shunnan/Desktop/cpex_cv_forecasting/figs_final/GEOS_dust_aot_vert_20W.png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/Users/shunnan/Desktop/cpex_cv_forecasting/figs_final/GEOS_dust_aot_vert_15N.png" TargetMode="External"/><Relationship Id="rId5" Type="http://schemas.openxmlformats.org/officeDocument/2006/relationships/image" Target="../media/image17.png"/><Relationship Id="rId10" Type="http://schemas.openxmlformats.org/officeDocument/2006/relationships/image" Target="file:////Users/shunnan/Desktop/cpex_cv_forecasting/figs_final/GEOS_dust_aot.png" TargetMode="External"/><Relationship Id="rId4" Type="http://schemas.openxmlformats.org/officeDocument/2006/relationships/image" Target="file:////Users/shunnan/Desktop/cpex_cv_forecasting/figs_final/GEOS_total_aot.png" TargetMode="External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file:////Users/shunnan/Desktop/cpex_cv_forecasting/figs_final/GEOS_dust_aot_day1_vert_20W.png" TargetMode="External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/Users/shunnan/Desktop/cpex_cv_forecasting/figs_final/GEOS_dust_aot_day1_vert_15N.png" TargetMode="External"/><Relationship Id="rId5" Type="http://schemas.openxmlformats.org/officeDocument/2006/relationships/image" Target="../media/image20.png"/><Relationship Id="rId10" Type="http://schemas.openxmlformats.org/officeDocument/2006/relationships/image" Target="file:////Users/shunnan/Desktop/cpex_cv_forecasting/figs_final/GEOS_dust_aot_day1.png" TargetMode="External"/><Relationship Id="rId4" Type="http://schemas.openxmlformats.org/officeDocument/2006/relationships/image" Target="file:////Users/shunnan/Desktop/cpex_cv_forecasting/figs_final/GEOS_total_aot_day1.png" TargetMode="External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file:////Users/shunnan/Desktop/cpex_cv_forecasting/figs_final/GEOS_dust_aot_day2_vert_20W.png" TargetMode="External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/Users/shunnan/Desktop/cpex_cv_forecasting/figs_final/GEOS_dust_aot_day2_vert_15N.png" TargetMode="External"/><Relationship Id="rId5" Type="http://schemas.openxmlformats.org/officeDocument/2006/relationships/image" Target="../media/image24.png"/><Relationship Id="rId10" Type="http://schemas.openxmlformats.org/officeDocument/2006/relationships/image" Target="file:////Users/shunnan/Desktop/cpex_cv_forecasting/figs_final/GEOS_dust_aot_day2.png" TargetMode="External"/><Relationship Id="rId4" Type="http://schemas.openxmlformats.org/officeDocument/2006/relationships/image" Target="file:////Users/shunnan/Desktop/cpex_cv_forecasting/figs_final/GEOS_total_aot_day2.png" TargetMode="External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file:////Users/shunnan/Desktop/cpex_cv_forecasting/figs_final/GEOS_highCloudFraction_day1.png" TargetMode="External"/><Relationship Id="rId13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image" Target="file:////Users/shunnan/Desktop/cpex_cv_forecasting/figs_final/GEOS_midCloudFraction_day2.p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/Users/shunnan/Desktop/cpex_cv_forecasting/figs_final/GEOS_midCloudFraction_day1.png" TargetMode="External"/><Relationship Id="rId11" Type="http://schemas.openxmlformats.org/officeDocument/2006/relationships/image" Target="../media/image31.png"/><Relationship Id="rId5" Type="http://schemas.openxmlformats.org/officeDocument/2006/relationships/image" Target="../media/image28.png"/><Relationship Id="rId10" Type="http://schemas.openxmlformats.org/officeDocument/2006/relationships/image" Target="file:////Users/shunnan/Desktop/cpex_cv_forecasting/figs_final/GEOS_lowCloudFraction_day2.png" TargetMode="External"/><Relationship Id="rId4" Type="http://schemas.openxmlformats.org/officeDocument/2006/relationships/image" Target="file:////Users/shunnan/Desktop/cpex_cv_forecasting/figs_final/GEOS_lowCloudFraction_day1.png" TargetMode="External"/><Relationship Id="rId9" Type="http://schemas.openxmlformats.org/officeDocument/2006/relationships/image" Target="../media/image30.png"/><Relationship Id="rId14" Type="http://schemas.openxmlformats.org/officeDocument/2006/relationships/image" Target="file:////Users/shunnan/Desktop/cpex_cv_forecasting/figs_final/GEOS_highCloudFraction_day2.png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cv_forecasting/figs_final/ICAP_aerosol_ensemble_120.png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file:////Users/shunnan/Desktop/cpex_cv_forecasting/figs_final/ICAP_aerosol_ensemble_96.png" TargetMode="Externa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file:////Users/shunnan/Desktop/cpex_cv_forecasting/figs_final/NHC_surface_analysis.png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5.png"/><Relationship Id="rId7" Type="http://schemas.openxmlformats.org/officeDocument/2006/relationships/image" Target="file:////Users/shunnan/Desktop/cpex_cv_forecasting/figs_final/MIMIC-TPW_latest.p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file:////Users/shunnan/Desktop/cpex_cv_forecasting/figs_final/AEW_Brammer.jpg" TargetMode="External"/><Relationship Id="rId4" Type="http://schemas.openxmlformats.org/officeDocument/2006/relationships/image" Target="../media/image6.jpg"/><Relationship Id="rId9" Type="http://schemas.openxmlformats.org/officeDocument/2006/relationships/image" Target="file:////Users/shunnan/Desktop/cpex_forecasting/cpex-aw_forecasting/figs_final/uwincm_clouds_current.jp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cv_forecasting/figs_final/GEOS_dust_aot.pn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file:////Users/shunnan/Desktop/cpex_cv_forecasting/figs_final/SAL_dryAir_split.jpg" TargetMode="Externa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cv_forecasting/figs_final/NHC_5day_outlook.pn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file:////Users/shunnan/Desktop/cpex_cv_forecasting/figs_final/NHC_2day_outlook.png" TargetMode="Externa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surfaceWind_650mbRH_day1_movie.gif" TargetMode="External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clouds_boundaryLayer_day1_movie.gif" TargetMode="External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precip_day1_movie.gif" TargetMode="External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surfaceWind_650mbRH_day1_movie.gif" TargetMode="External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D66CB875-F428-7247-86A8-0D07895AE2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3" name="Text Placeholder 30">
            <a:extLst>
              <a:ext uri="{FF2B5EF4-FFF2-40B4-BE49-F238E27FC236}">
                <a16:creationId xmlns:a16="http://schemas.microsoft.com/office/drawing/2014/main" id="{7EE52CF9-0647-9EE4-2AD7-2C3A0B79CCDC}"/>
              </a:ext>
            </a:extLst>
          </p:cNvPr>
          <p:cNvSpPr txBox="1">
            <a:spLocks/>
          </p:cNvSpPr>
          <p:nvPr/>
        </p:nvSpPr>
        <p:spPr>
          <a:xfrm>
            <a:off x="1846570" y="3708444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AEW trough arrives Sal. Moist air rolls into the east of Sal dust. Strong squall-line like convergence occurs in the south of Sal island. ITCZ at around 8-10N with higher precipitation off the West African coast.</a:t>
            </a:r>
          </a:p>
        </p:txBody>
      </p:sp>
      <p:sp>
        <p:nvSpPr>
          <p:cNvPr id="16" name="Subtitle 28">
            <a:extLst>
              <a:ext uri="{FF2B5EF4-FFF2-40B4-BE49-F238E27FC236}">
                <a16:creationId xmlns:a16="http://schemas.microsoft.com/office/drawing/2014/main" id="{3E5338C4-8932-B094-4CB1-FE244F145462}"/>
              </a:ext>
            </a:extLst>
          </p:cNvPr>
          <p:cNvSpPr txBox="1">
            <a:spLocks/>
          </p:cNvSpPr>
          <p:nvPr/>
        </p:nvSpPr>
        <p:spPr>
          <a:xfrm>
            <a:off x="2681548" y="1621254"/>
            <a:ext cx="6828903" cy="4932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July 18, 2022</a:t>
            </a:r>
          </a:p>
        </p:txBody>
      </p:sp>
      <p:sp>
        <p:nvSpPr>
          <p:cNvPr id="17" name="Content Placeholder 33">
            <a:extLst>
              <a:ext uri="{FF2B5EF4-FFF2-40B4-BE49-F238E27FC236}">
                <a16:creationId xmlns:a16="http://schemas.microsoft.com/office/drawing/2014/main" id="{CE113E36-C875-A62F-7B7A-C868993920B3}"/>
              </a:ext>
            </a:extLst>
          </p:cNvPr>
          <p:cNvSpPr txBox="1">
            <a:spLocks/>
          </p:cNvSpPr>
          <p:nvPr/>
        </p:nvSpPr>
        <p:spPr>
          <a:xfrm>
            <a:off x="2677461" y="2168917"/>
            <a:ext cx="6828903" cy="5891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Shun-Nan W., Ben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Rodenkirch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FDA5C69-FA95-3606-450B-55D46D250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16" y="2451405"/>
            <a:ext cx="1724132" cy="3864084"/>
          </a:xfrm>
          <a:prstGeom prst="rect">
            <a:avLst/>
          </a:prstGeom>
        </p:spPr>
      </p:pic>
      <p:sp>
        <p:nvSpPr>
          <p:cNvPr id="22" name="Text Placeholder 30">
            <a:extLst>
              <a:ext uri="{FF2B5EF4-FFF2-40B4-BE49-F238E27FC236}">
                <a16:creationId xmlns:a16="http://schemas.microsoft.com/office/drawing/2014/main" id="{89CBE697-2C25-5AA2-2A8F-0FCCEEB12C5A}"/>
              </a:ext>
            </a:extLst>
          </p:cNvPr>
          <p:cNvSpPr txBox="1">
            <a:spLocks/>
          </p:cNvSpPr>
          <p:nvPr/>
        </p:nvSpPr>
        <p:spPr>
          <a:xfrm>
            <a:off x="1846570" y="2759081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Picture 24" descr="Logo&#10;&#10;Description automatically generated">
            <a:extLst>
              <a:ext uri="{FF2B5EF4-FFF2-40B4-BE49-F238E27FC236}">
                <a16:creationId xmlns:a16="http://schemas.microsoft.com/office/drawing/2014/main" id="{975BC0BC-9900-79BC-BCD3-B3A1A38B5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73477"/>
            <a:ext cx="2196548" cy="2050112"/>
          </a:xfrm>
          <a:prstGeom prst="rect">
            <a:avLst/>
          </a:prstGeom>
        </p:spPr>
      </p:pic>
      <p:sp>
        <p:nvSpPr>
          <p:cNvPr id="27" name="Subtitle 28">
            <a:extLst>
              <a:ext uri="{FF2B5EF4-FFF2-40B4-BE49-F238E27FC236}">
                <a16:creationId xmlns:a16="http://schemas.microsoft.com/office/drawing/2014/main" id="{A3674AAE-7E9D-77AB-39C3-6B3286003ABB}"/>
              </a:ext>
            </a:extLst>
          </p:cNvPr>
          <p:cNvSpPr txBox="1">
            <a:spLocks/>
          </p:cNvSpPr>
          <p:nvPr/>
        </p:nvSpPr>
        <p:spPr>
          <a:xfrm>
            <a:off x="2673374" y="838677"/>
            <a:ext cx="6828903" cy="7815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b="1" dirty="0">
                <a:solidFill>
                  <a:schemeClr val="accent1">
                    <a:lumMod val="50000"/>
                  </a:schemeClr>
                </a:solidFill>
              </a:rPr>
              <a:t>CPEX-CV Forecast</a:t>
            </a:r>
          </a:p>
        </p:txBody>
      </p:sp>
      <p:pic>
        <p:nvPicPr>
          <p:cNvPr id="28" name="Picture 27" descr="Logo&#10;&#10;Description automatically generated">
            <a:extLst>
              <a:ext uri="{FF2B5EF4-FFF2-40B4-BE49-F238E27FC236}">
                <a16:creationId xmlns:a16="http://schemas.microsoft.com/office/drawing/2014/main" id="{1198C4E7-2DF1-CCAD-D819-6B1C86F99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5452" y="707972"/>
            <a:ext cx="2196548" cy="2050112"/>
          </a:xfrm>
          <a:prstGeom prst="rect">
            <a:avLst/>
          </a:prstGeom>
        </p:spPr>
      </p:pic>
      <p:sp>
        <p:nvSpPr>
          <p:cNvPr id="2" name="Text Placeholder 30">
            <a:extLst>
              <a:ext uri="{FF2B5EF4-FFF2-40B4-BE49-F238E27FC236}">
                <a16:creationId xmlns:a16="http://schemas.microsoft.com/office/drawing/2014/main" id="{DA07ED2A-FF64-2D94-12D2-6D53D765FB81}"/>
              </a:ext>
            </a:extLst>
          </p:cNvPr>
          <p:cNvSpPr txBox="1">
            <a:spLocks/>
          </p:cNvSpPr>
          <p:nvPr/>
        </p:nvSpPr>
        <p:spPr>
          <a:xfrm>
            <a:off x="1846570" y="2793093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XXX.</a:t>
            </a:r>
          </a:p>
        </p:txBody>
      </p:sp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6B748723-D13B-D4D2-FE85-2A30BACC5ECE}"/>
              </a:ext>
            </a:extLst>
          </p:cNvPr>
          <p:cNvSpPr txBox="1">
            <a:spLocks/>
          </p:cNvSpPr>
          <p:nvPr/>
        </p:nvSpPr>
        <p:spPr>
          <a:xfrm>
            <a:off x="1846570" y="4536653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AEW propagate westward. Dusty air is alleviated over the Eastern Atlantic and cut to two group. ITCZ-contributed precipitation weakens.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214AB431-7347-1824-0DD8-8B97260A547F}"/>
              </a:ext>
            </a:extLst>
          </p:cNvPr>
          <p:cNvSpPr txBox="1">
            <a:spLocks/>
          </p:cNvSpPr>
          <p:nvPr/>
        </p:nvSpPr>
        <p:spPr>
          <a:xfrm>
            <a:off x="1846570" y="5393981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Another AEW propagate offshore, and strong low-level jet occurs around Sal island. Sal dust keeps accumulating around the West African coastline between 15-25N.</a:t>
            </a:r>
          </a:p>
        </p:txBody>
      </p:sp>
    </p:spTree>
    <p:extLst>
      <p:ext uri="{BB962C8B-B14F-4D97-AF65-F5344CB8AC3E}">
        <p14:creationId xmlns:p14="http://schemas.microsoft.com/office/powerpoint/2010/main" val="119038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28, 2021)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C9B45763-87F2-4346-8B77-2EDE6B0515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2133C5-BA93-8343-B044-B301F98450DC}" type="datetime1">
              <a:rPr lang="en-US" smtClean="0"/>
              <a:t>8/27/22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B9D5C0F-A3C5-5A4D-8DF3-899436BB81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E64A136-08B4-6042-91DE-E6985322F0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Rectangle 2" descr="./figs_final/uwincm_joint_clouds_boundaryLayer_day1_movie.gif">
            <a:extLst>
              <a:ext uri="{FF2B5EF4-FFF2-40B4-BE49-F238E27FC236}">
                <a16:creationId xmlns:a16="http://schemas.microsoft.com/office/drawing/2014/main" id="{A9494A3D-882B-AA40-A89E-827ED9F09BA2}"/>
              </a:ext>
            </a:extLst>
          </p:cNvPr>
          <p:cNvSpPr/>
          <p:nvPr/>
        </p:nvSpPr>
        <p:spPr>
          <a:xfrm>
            <a:off x="372445" y="1306412"/>
            <a:ext cx="11438145" cy="3186075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699428-661A-3BB4-A8B5-EBF75608750E}"/>
              </a:ext>
            </a:extLst>
          </p:cNvPr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TPW, OLR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852DD6-F051-651A-3ACC-7525C6EF9025}"/>
              </a:ext>
            </a:extLst>
          </p:cNvPr>
          <p:cNvSpPr/>
          <p:nvPr/>
        </p:nvSpPr>
        <p:spPr>
          <a:xfrm>
            <a:off x="6760029" y="989727"/>
            <a:ext cx="4430485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PBL Height and Temperature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625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28, 2021)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CE0468-F28D-4343-9644-05846E54B7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83AB7F-68F6-7647-A8DD-88FCCC6C39CA}" type="datetime1">
              <a:rPr lang="en-US" smtClean="0"/>
              <a:t>8/27/22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C8BD18-8D14-F54E-8413-FC530C0115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FDAF30-B053-6249-B672-D015751237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Rectangle 1" descr="./figs_final/uwincm_joint_precip_day1_movie.gif">
            <a:extLst>
              <a:ext uri="{FF2B5EF4-FFF2-40B4-BE49-F238E27FC236}">
                <a16:creationId xmlns:a16="http://schemas.microsoft.com/office/drawing/2014/main" id="{B877F8B6-7A02-5080-0E6B-4479F9A9F9D0}"/>
              </a:ext>
            </a:extLst>
          </p:cNvPr>
          <p:cNvSpPr/>
          <p:nvPr/>
        </p:nvSpPr>
        <p:spPr>
          <a:xfrm>
            <a:off x="372445" y="1306412"/>
            <a:ext cx="11438145" cy="3182112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6CEE0E-DD2A-1E87-F9F2-5C79F982FA36}"/>
              </a:ext>
            </a:extLst>
          </p:cNvPr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Winds, MSLP, Rain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A15962-A3E7-ABC1-0724-E1EF8D7B6B0B}"/>
              </a:ext>
            </a:extLst>
          </p:cNvPr>
          <p:cNvSpPr/>
          <p:nvPr/>
        </p:nvSpPr>
        <p:spPr>
          <a:xfrm>
            <a:off x="6585858" y="989727"/>
            <a:ext cx="4561114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Winds, MSLP, Rain – U. of Utah WRF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124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6265" y="711989"/>
            <a:ext cx="4900890" cy="2855459"/>
          </a:xfrm>
          <a:prstGeom prst="rect">
            <a:avLst/>
          </a:prstGeom>
          <a:blipFill>
            <a:blip r:embed="rId3" r:link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164240" y="711989"/>
            <a:ext cx="4900890" cy="2855459"/>
          </a:xfrm>
          <a:prstGeom prst="rect">
            <a:avLst/>
          </a:prstGeom>
          <a:blipFill>
            <a:blip r:embed="rId5" r:link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F2CE03-8AC0-2446-A32C-DFFDEFC34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Dust and Aerosols - Current</a:t>
            </a: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E454CED6-5A4C-E94E-BBA2-31469424D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27, 2021)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BBA6400-CB37-8E48-8DFC-B9CD2FE689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690E18-17E5-0B44-8001-85A99C8B80B2}" type="datetime1">
              <a:rPr lang="en-US" smtClean="0"/>
              <a:t>8/27/22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F240DA9-651B-9E4B-B47B-120DAF51E54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618F28-569F-D54C-8D9D-BBF799083A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97613A-755E-D246-B304-C013FBF29FDD}"/>
              </a:ext>
            </a:extLst>
          </p:cNvPr>
          <p:cNvSpPr/>
          <p:nvPr/>
        </p:nvSpPr>
        <p:spPr>
          <a:xfrm>
            <a:off x="177556" y="709964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Total AOT -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A9F699-302D-244B-8007-ADC062D8FBFC}"/>
              </a:ext>
            </a:extLst>
          </p:cNvPr>
          <p:cNvSpPr/>
          <p:nvPr/>
        </p:nvSpPr>
        <p:spPr>
          <a:xfrm>
            <a:off x="5164241" y="709964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15°N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C67AFC-D1AC-B64D-95B7-DD4043BA4937}"/>
              </a:ext>
            </a:extLst>
          </p:cNvPr>
          <p:cNvSpPr/>
          <p:nvPr/>
        </p:nvSpPr>
        <p:spPr>
          <a:xfrm>
            <a:off x="5164240" y="3604445"/>
            <a:ext cx="4900890" cy="2855459"/>
          </a:xfrm>
          <a:prstGeom prst="rect">
            <a:avLst/>
          </a:prstGeom>
          <a:blipFill>
            <a:blip r:embed="rId7" r:link="rId8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B409CD-324B-E04F-BE54-117FFB9D3699}"/>
              </a:ext>
            </a:extLst>
          </p:cNvPr>
          <p:cNvSpPr/>
          <p:nvPr/>
        </p:nvSpPr>
        <p:spPr>
          <a:xfrm>
            <a:off x="5164241" y="3602420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20°W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C9A021-7DA4-6D45-BE36-576C6A6D763E}"/>
              </a:ext>
            </a:extLst>
          </p:cNvPr>
          <p:cNvSpPr/>
          <p:nvPr/>
        </p:nvSpPr>
        <p:spPr>
          <a:xfrm>
            <a:off x="186265" y="3606470"/>
            <a:ext cx="4900890" cy="2855459"/>
          </a:xfrm>
          <a:prstGeom prst="rect">
            <a:avLst/>
          </a:prstGeom>
          <a:blipFill>
            <a:blip r:embed="rId9" r:link="rId10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0B5B01-4CD2-1341-845F-789718BAADFE}"/>
              </a:ext>
            </a:extLst>
          </p:cNvPr>
          <p:cNvSpPr/>
          <p:nvPr/>
        </p:nvSpPr>
        <p:spPr>
          <a:xfrm>
            <a:off x="177556" y="3604445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AOT - GEOS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778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6265" y="711989"/>
            <a:ext cx="4900890" cy="2855459"/>
          </a:xfrm>
          <a:prstGeom prst="rect">
            <a:avLst/>
          </a:prstGeom>
          <a:blipFill>
            <a:blip r:embed="rId3" r:link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164240" y="711989"/>
            <a:ext cx="4900890" cy="2855459"/>
          </a:xfrm>
          <a:prstGeom prst="rect">
            <a:avLst/>
          </a:prstGeom>
          <a:blipFill>
            <a:blip r:embed="rId5" r:link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F2CE03-8AC0-2446-A32C-DFFDEFC34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Dust and Aerosols - Day 1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1DA44F90-C3A1-4C4B-8175-21149F00F5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28, 2021)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BBA6400-CB37-8E48-8DFC-B9CD2FE689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690E18-17E5-0B44-8001-85A99C8B80B2}" type="datetime1">
              <a:rPr lang="en-US" smtClean="0"/>
              <a:t>8/27/22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F240DA9-651B-9E4B-B47B-120DAF51E54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618F28-569F-D54C-8D9D-BBF799083A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97613A-755E-D246-B304-C013FBF29FDD}"/>
              </a:ext>
            </a:extLst>
          </p:cNvPr>
          <p:cNvSpPr/>
          <p:nvPr/>
        </p:nvSpPr>
        <p:spPr>
          <a:xfrm>
            <a:off x="177556" y="709964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Total AOT -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A9F699-302D-244B-8007-ADC062D8FBFC}"/>
              </a:ext>
            </a:extLst>
          </p:cNvPr>
          <p:cNvSpPr/>
          <p:nvPr/>
        </p:nvSpPr>
        <p:spPr>
          <a:xfrm>
            <a:off x="5164241" y="709964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15°N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C67AFC-D1AC-B64D-95B7-DD4043BA4937}"/>
              </a:ext>
            </a:extLst>
          </p:cNvPr>
          <p:cNvSpPr/>
          <p:nvPr/>
        </p:nvSpPr>
        <p:spPr>
          <a:xfrm>
            <a:off x="5164240" y="3604445"/>
            <a:ext cx="4900890" cy="2855459"/>
          </a:xfrm>
          <a:prstGeom prst="rect">
            <a:avLst/>
          </a:prstGeom>
          <a:blipFill>
            <a:blip r:embed="rId7" r:link="rId8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B409CD-324B-E04F-BE54-117FFB9D3699}"/>
              </a:ext>
            </a:extLst>
          </p:cNvPr>
          <p:cNvSpPr/>
          <p:nvPr/>
        </p:nvSpPr>
        <p:spPr>
          <a:xfrm>
            <a:off x="5164241" y="3602420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20°W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C9A021-7DA4-6D45-BE36-576C6A6D763E}"/>
              </a:ext>
            </a:extLst>
          </p:cNvPr>
          <p:cNvSpPr/>
          <p:nvPr/>
        </p:nvSpPr>
        <p:spPr>
          <a:xfrm>
            <a:off x="186265" y="3606470"/>
            <a:ext cx="4900890" cy="2855459"/>
          </a:xfrm>
          <a:prstGeom prst="rect">
            <a:avLst/>
          </a:prstGeom>
          <a:blipFill>
            <a:blip r:embed="rId9" r:link="rId10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0B5B01-4CD2-1341-845F-789718BAADFE}"/>
              </a:ext>
            </a:extLst>
          </p:cNvPr>
          <p:cNvSpPr/>
          <p:nvPr/>
        </p:nvSpPr>
        <p:spPr>
          <a:xfrm>
            <a:off x="177556" y="3604445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AOT - GEOS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932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6265" y="711989"/>
            <a:ext cx="4900890" cy="2855459"/>
          </a:xfrm>
          <a:prstGeom prst="rect">
            <a:avLst/>
          </a:prstGeom>
          <a:blipFill>
            <a:blip r:embed="rId3" r:link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164240" y="711989"/>
            <a:ext cx="4900890" cy="2855459"/>
          </a:xfrm>
          <a:prstGeom prst="rect">
            <a:avLst/>
          </a:prstGeom>
          <a:blipFill>
            <a:blip r:embed="rId5" r:link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F2CE03-8AC0-2446-A32C-DFFDEFC34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Dust and Aerosols - Day 2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1DA44F90-C3A1-4C4B-8175-21149F00F5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29, 2021)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BBA6400-CB37-8E48-8DFC-B9CD2FE689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690E18-17E5-0B44-8001-85A99C8B80B2}" type="datetime1">
              <a:rPr lang="en-US" smtClean="0"/>
              <a:t>8/27/22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F240DA9-651B-9E4B-B47B-120DAF51E54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618F28-569F-D54C-8D9D-BBF799083A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97613A-755E-D246-B304-C013FBF29FDD}"/>
              </a:ext>
            </a:extLst>
          </p:cNvPr>
          <p:cNvSpPr/>
          <p:nvPr/>
        </p:nvSpPr>
        <p:spPr>
          <a:xfrm>
            <a:off x="177556" y="709964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Total AOT -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A9F699-302D-244B-8007-ADC062D8FBFC}"/>
              </a:ext>
            </a:extLst>
          </p:cNvPr>
          <p:cNvSpPr/>
          <p:nvPr/>
        </p:nvSpPr>
        <p:spPr>
          <a:xfrm>
            <a:off x="5164241" y="709964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15°N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C67AFC-D1AC-B64D-95B7-DD4043BA4937}"/>
              </a:ext>
            </a:extLst>
          </p:cNvPr>
          <p:cNvSpPr/>
          <p:nvPr/>
        </p:nvSpPr>
        <p:spPr>
          <a:xfrm>
            <a:off x="5164240" y="3604445"/>
            <a:ext cx="4900890" cy="2855459"/>
          </a:xfrm>
          <a:prstGeom prst="rect">
            <a:avLst/>
          </a:prstGeom>
          <a:blipFill>
            <a:blip r:embed="rId7" r:link="rId8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B409CD-324B-E04F-BE54-117FFB9D3699}"/>
              </a:ext>
            </a:extLst>
          </p:cNvPr>
          <p:cNvSpPr/>
          <p:nvPr/>
        </p:nvSpPr>
        <p:spPr>
          <a:xfrm>
            <a:off x="5164241" y="3602420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20°W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C9A021-7DA4-6D45-BE36-576C6A6D763E}"/>
              </a:ext>
            </a:extLst>
          </p:cNvPr>
          <p:cNvSpPr/>
          <p:nvPr/>
        </p:nvSpPr>
        <p:spPr>
          <a:xfrm>
            <a:off x="186265" y="3606470"/>
            <a:ext cx="4900890" cy="2855459"/>
          </a:xfrm>
          <a:prstGeom prst="rect">
            <a:avLst/>
          </a:prstGeom>
          <a:blipFill>
            <a:blip r:embed="rId9" r:link="rId10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0B5B01-4CD2-1341-845F-789718BAADFE}"/>
              </a:ext>
            </a:extLst>
          </p:cNvPr>
          <p:cNvSpPr/>
          <p:nvPr/>
        </p:nvSpPr>
        <p:spPr>
          <a:xfrm>
            <a:off x="177556" y="3604445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AOT - GEOS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087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spect="1"/>
          </p:cNvSpPr>
          <p:nvPr/>
        </p:nvSpPr>
        <p:spPr>
          <a:xfrm>
            <a:off x="186265" y="989781"/>
            <a:ext cx="3931920" cy="2540498"/>
          </a:xfrm>
          <a:prstGeom prst="rect">
            <a:avLst/>
          </a:prstGeom>
          <a:blipFill>
            <a:blip r:embed="rId3" r:link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F2CE03-8AC0-2446-A32C-DFFDEFC34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Fraction – days 1 &amp; 2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1DA44F90-C3A1-4C4B-8175-21149F00F5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28 &amp; 29, 2021)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BBA6400-CB37-8E48-8DFC-B9CD2FE689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690E18-17E5-0B44-8001-85A99C8B80B2}" type="datetime1">
              <a:rPr lang="en-US" smtClean="0"/>
              <a:t>8/27/22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F240DA9-651B-9E4B-B47B-120DAF51E54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618F28-569F-D54C-8D9D-BBF799083A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97613A-755E-D246-B304-C013FBF29FDD}"/>
              </a:ext>
            </a:extLst>
          </p:cNvPr>
          <p:cNvSpPr/>
          <p:nvPr/>
        </p:nvSpPr>
        <p:spPr>
          <a:xfrm>
            <a:off x="189131" y="987757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Low cloud fraction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987788-D6BE-9348-ABE3-A44658DB7350}"/>
              </a:ext>
            </a:extLst>
          </p:cNvPr>
          <p:cNvSpPr>
            <a:spLocks/>
          </p:cNvSpPr>
          <p:nvPr/>
        </p:nvSpPr>
        <p:spPr>
          <a:xfrm>
            <a:off x="4177122" y="987216"/>
            <a:ext cx="3931920" cy="2542032"/>
          </a:xfrm>
          <a:prstGeom prst="rect">
            <a:avLst/>
          </a:prstGeom>
          <a:blipFill>
            <a:blip r:embed="rId5" r:link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A26C70-82AC-C642-976D-D4775D1EAF50}"/>
              </a:ext>
            </a:extLst>
          </p:cNvPr>
          <p:cNvSpPr/>
          <p:nvPr/>
        </p:nvSpPr>
        <p:spPr>
          <a:xfrm>
            <a:off x="4179988" y="985192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Middle cloud fraction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7362B8-29A4-5744-849C-859EDF51FBED}"/>
              </a:ext>
            </a:extLst>
          </p:cNvPr>
          <p:cNvSpPr>
            <a:spLocks/>
          </p:cNvSpPr>
          <p:nvPr/>
        </p:nvSpPr>
        <p:spPr>
          <a:xfrm>
            <a:off x="8173711" y="987216"/>
            <a:ext cx="3931920" cy="2542032"/>
          </a:xfrm>
          <a:prstGeom prst="rect">
            <a:avLst/>
          </a:prstGeom>
          <a:blipFill>
            <a:blip r:embed="rId7" r:link="rId8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905102-1B79-0E4D-BC70-62274A55B535}"/>
              </a:ext>
            </a:extLst>
          </p:cNvPr>
          <p:cNvSpPr/>
          <p:nvPr/>
        </p:nvSpPr>
        <p:spPr>
          <a:xfrm>
            <a:off x="8176577" y="985192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High cloud fraction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049A55-8080-F64E-A8E4-4FF5622E7333}"/>
              </a:ext>
            </a:extLst>
          </p:cNvPr>
          <p:cNvSpPr>
            <a:spLocks noChangeAspect="1"/>
          </p:cNvSpPr>
          <p:nvPr/>
        </p:nvSpPr>
        <p:spPr>
          <a:xfrm>
            <a:off x="183399" y="3865285"/>
            <a:ext cx="3931920" cy="2540498"/>
          </a:xfrm>
          <a:prstGeom prst="rect">
            <a:avLst/>
          </a:prstGeom>
          <a:blipFill>
            <a:blip r:embed="rId9" r:link="rId10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A3370F-4355-3248-A2E0-BBF0C6A248D5}"/>
              </a:ext>
            </a:extLst>
          </p:cNvPr>
          <p:cNvSpPr/>
          <p:nvPr/>
        </p:nvSpPr>
        <p:spPr>
          <a:xfrm>
            <a:off x="186265" y="3863261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Low cloud fraction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9853E21-671B-664E-AB5D-E08099A771F7}"/>
              </a:ext>
            </a:extLst>
          </p:cNvPr>
          <p:cNvSpPr>
            <a:spLocks/>
          </p:cNvSpPr>
          <p:nvPr/>
        </p:nvSpPr>
        <p:spPr>
          <a:xfrm>
            <a:off x="4174256" y="3862720"/>
            <a:ext cx="3931920" cy="2542032"/>
          </a:xfrm>
          <a:prstGeom prst="rect">
            <a:avLst/>
          </a:prstGeom>
          <a:blipFill>
            <a:blip r:embed="rId11" r:link="rId12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4EA825-0276-3247-B802-A1590E1BB352}"/>
              </a:ext>
            </a:extLst>
          </p:cNvPr>
          <p:cNvSpPr/>
          <p:nvPr/>
        </p:nvSpPr>
        <p:spPr>
          <a:xfrm>
            <a:off x="4177122" y="3860696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Middle cloud fraction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BF50EAD-3D65-C245-A666-D645755340FB}"/>
              </a:ext>
            </a:extLst>
          </p:cNvPr>
          <p:cNvSpPr>
            <a:spLocks/>
          </p:cNvSpPr>
          <p:nvPr/>
        </p:nvSpPr>
        <p:spPr>
          <a:xfrm>
            <a:off x="8170845" y="3862720"/>
            <a:ext cx="3931920" cy="2542032"/>
          </a:xfrm>
          <a:prstGeom prst="rect">
            <a:avLst/>
          </a:prstGeom>
          <a:blipFill>
            <a:blip r:embed="rId13" r:link="rId1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C1519D-0084-AC44-91F3-4D4140710790}"/>
              </a:ext>
            </a:extLst>
          </p:cNvPr>
          <p:cNvSpPr/>
          <p:nvPr/>
        </p:nvSpPr>
        <p:spPr>
          <a:xfrm>
            <a:off x="8173711" y="3860696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High cloud fraction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E1324C-629C-E34E-A2FD-5081A601FBF0}"/>
              </a:ext>
            </a:extLst>
          </p:cNvPr>
          <p:cNvSpPr/>
          <p:nvPr/>
        </p:nvSpPr>
        <p:spPr>
          <a:xfrm>
            <a:off x="0" y="652210"/>
            <a:ext cx="12188952" cy="316050"/>
          </a:xfrm>
          <a:prstGeom prst="rect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Day 1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124702-72E2-A749-AF1E-E484DAE5F5D3}"/>
              </a:ext>
            </a:extLst>
          </p:cNvPr>
          <p:cNvSpPr/>
          <p:nvPr/>
        </p:nvSpPr>
        <p:spPr>
          <a:xfrm>
            <a:off x="-3048" y="3535935"/>
            <a:ext cx="12188952" cy="316050"/>
          </a:xfrm>
          <a:prstGeom prst="rect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Day 2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7B85E2-AD7A-D14F-9FBD-647B3E870C87}"/>
              </a:ext>
            </a:extLst>
          </p:cNvPr>
          <p:cNvSpPr txBox="1"/>
          <p:nvPr/>
        </p:nvSpPr>
        <p:spPr>
          <a:xfrm>
            <a:off x="2621872" y="606608"/>
            <a:ext cx="1611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Below 700 mb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200F89-42EF-5547-A0F8-1C32826DA485}"/>
              </a:ext>
            </a:extLst>
          </p:cNvPr>
          <p:cNvSpPr txBox="1"/>
          <p:nvPr/>
        </p:nvSpPr>
        <p:spPr>
          <a:xfrm>
            <a:off x="10678885" y="627348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Above 400 mb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35CFC1-66E1-2847-8EBF-700319CFF5D8}"/>
              </a:ext>
            </a:extLst>
          </p:cNvPr>
          <p:cNvSpPr txBox="1"/>
          <p:nvPr/>
        </p:nvSpPr>
        <p:spPr>
          <a:xfrm>
            <a:off x="6684193" y="635484"/>
            <a:ext cx="1430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400 - 700 mb</a:t>
            </a:r>
          </a:p>
        </p:txBody>
      </p:sp>
    </p:spTree>
    <p:extLst>
      <p:ext uri="{BB962C8B-B14F-4D97-AF65-F5344CB8AC3E}">
        <p14:creationId xmlns:p14="http://schemas.microsoft.com/office/powerpoint/2010/main" val="4022287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6244107" y="862885"/>
            <a:ext cx="5795304" cy="3734873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13582" y="862885"/>
            <a:ext cx="5795304" cy="3734873"/>
          </a:xfrm>
          <a:prstGeom prst="rect">
            <a:avLst/>
          </a:prstGeom>
          <a:blipFill>
            <a:blip r:embed="rId4" r:link="rId5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089DFA-FCA5-DA46-A940-ACE19646D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Dust and Aerosols Outlook – Days 3 &amp; 4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674B9D-590D-6544-BAA1-C67EBD7E7D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29 &amp; 31, 2021)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862D8236-3ACD-C542-A874-1223F60CB35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EE7728A-5FC2-0E45-9D00-7556F7CDA38E}" type="datetime1">
              <a:rPr lang="en-US" smtClean="0"/>
              <a:t>8/27/22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8F2951A-F5AF-6049-B84B-6FC75B9390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D5E3E27-0B66-3A49-8E87-B9DF6A0458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B8F4A41-28B1-8649-8366-55D2A8D34AD3}"/>
              </a:ext>
            </a:extLst>
          </p:cNvPr>
          <p:cNvSpPr/>
          <p:nvPr/>
        </p:nvSpPr>
        <p:spPr>
          <a:xfrm>
            <a:off x="213582" y="862885"/>
            <a:ext cx="5795304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Ensemble mean total AOT (day 3)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0C6B38-A33E-4340-BFED-BE10FD27E922}"/>
              </a:ext>
            </a:extLst>
          </p:cNvPr>
          <p:cNvSpPr/>
          <p:nvPr/>
        </p:nvSpPr>
        <p:spPr>
          <a:xfrm>
            <a:off x="6244107" y="856193"/>
            <a:ext cx="5795304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Ensemble mean total AOT (day 4)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303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049E9E-F1A8-E737-820B-67ACAF253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6" y="1158771"/>
            <a:ext cx="12056112" cy="3305609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B0DD158A-EFD5-BF44-AF07-9CE4D2DD7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Outlook – Days 3-5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2BBA32-FE8E-0C4A-8D4F-FD262CC514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30- Aug. 1, 2021)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D4F5E7D-3D18-914B-910D-36D40BC24A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DA03474-C124-5741-85DA-4CD9566D6EFC}" type="datetime1">
              <a:rPr lang="en-US" smtClean="0"/>
              <a:t>8/27/22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7ED259-4DA0-E845-94CA-4609F29113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B6151C-7F8F-2846-8539-99ACA78C27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97DE71-6821-1044-A5F4-B31EB62FBE96}"/>
              </a:ext>
            </a:extLst>
          </p:cNvPr>
          <p:cNvSpPr/>
          <p:nvPr/>
        </p:nvSpPr>
        <p:spPr>
          <a:xfrm>
            <a:off x="267642" y="1106221"/>
            <a:ext cx="5649682" cy="280069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700mb Vorticity and Geopotential Height - ECMWF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EF6D38-D802-6C15-7730-E9EC95760CE0}"/>
              </a:ext>
            </a:extLst>
          </p:cNvPr>
          <p:cNvSpPr/>
          <p:nvPr/>
        </p:nvSpPr>
        <p:spPr>
          <a:xfrm>
            <a:off x="6130580" y="1106220"/>
            <a:ext cx="5649682" cy="280069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850mb Vorticity and Geopotential Height - ECMWF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67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D4F5E7D-3D18-914B-910D-36D40BC24A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DA03474-C124-5741-85DA-4CD9566D6EFC}" type="datetime1">
              <a:rPr lang="en-US" smtClean="0"/>
              <a:t>8/27/22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7ED259-4DA0-E845-94CA-4609F29113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B6151C-7F8F-2846-8539-99ACA78C27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B9210CD-D990-D3F9-D855-54848E1A3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EF8927-D760-90F6-F08C-B988620E9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1" y="850682"/>
            <a:ext cx="1632095" cy="5446643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E3847533-CB8E-EE6C-DE0D-DDECCB32A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5452" y="655768"/>
            <a:ext cx="2196548" cy="205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21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B531FAF-C4CA-4548-8C7C-E2ED0008C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Conditions – Synoptic View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16980C45-5F87-0E4A-BDFB-FF84065604C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F47CFD0-028D-4D45-A7CA-22F75F6CB12F}" type="datetime1">
              <a:rPr lang="en-US" smtClean="0"/>
              <a:t>8/27/22</a:t>
            </a:fld>
            <a:endParaRPr lang="en-US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B414360-F148-9D49-BE3A-F2C6532DA1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D66CB875-F428-7247-86A8-0D07895AE2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Rectangle 7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2243978" y="1484256"/>
            <a:ext cx="7695079" cy="4452906"/>
          </a:xfrm>
          <a:prstGeom prst="rect">
            <a:avLst/>
          </a:prstGeom>
          <a:blipFill>
            <a:blip r:embed="rId3" r:link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40845B-1F6A-0E47-A5F8-76CB6555B11C}"/>
              </a:ext>
            </a:extLst>
          </p:cNvPr>
          <p:cNvSpPr/>
          <p:nvPr/>
        </p:nvSpPr>
        <p:spPr>
          <a:xfrm>
            <a:off x="2252943" y="1164555"/>
            <a:ext cx="7686114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NHC Surface Analysis</a:t>
            </a:r>
          </a:p>
        </p:txBody>
      </p:sp>
    </p:spTree>
    <p:extLst>
      <p:ext uri="{BB962C8B-B14F-4D97-AF65-F5344CB8AC3E}">
        <p14:creationId xmlns:p14="http://schemas.microsoft.com/office/powerpoint/2010/main" val="2972461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6310647" y="3503054"/>
            <a:ext cx="5648271" cy="25918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310647" y="705124"/>
            <a:ext cx="5648273" cy="2591868"/>
          </a:xfrm>
          <a:prstGeom prst="rect">
            <a:avLst/>
          </a:prstGeom>
          <a:blipFill>
            <a:blip r:embed="rId4" r:link="rId5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B32C146-E92C-4945-A19E-B4D47BDC5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Conditions – ITCZ and AEW</a:t>
            </a:r>
          </a:p>
        </p:txBody>
      </p:sp>
      <p:sp>
        <p:nvSpPr>
          <p:cNvPr id="28" name="Date Placeholder 27">
            <a:extLst>
              <a:ext uri="{FF2B5EF4-FFF2-40B4-BE49-F238E27FC236}">
                <a16:creationId xmlns:a16="http://schemas.microsoft.com/office/drawing/2014/main" id="{7C7C4FDC-F8F8-4941-ACBA-EEE8B8F902C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91C3E16-CDC7-434F-9793-BC80755FF6F9}" type="datetime1">
              <a:rPr lang="en-US" smtClean="0"/>
              <a:t>8/27/22</a:t>
            </a:fld>
            <a:endParaRPr lang="en-US" dirty="0"/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709BC34C-67CB-A348-A176-C00BF9D994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8B26B00-20D2-6A4F-BD36-B525E93C93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73387" y="718355"/>
            <a:ext cx="5596348" cy="2578637"/>
          </a:xfrm>
          <a:prstGeom prst="rect">
            <a:avLst/>
          </a:prstGeom>
          <a:blipFill>
            <a:blip r:embed="rId6" r:link="rId7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AF4A12E-6299-654A-BDC6-E0F5753623E9}"/>
              </a:ext>
            </a:extLst>
          </p:cNvPr>
          <p:cNvSpPr/>
          <p:nvPr/>
        </p:nvSpPr>
        <p:spPr>
          <a:xfrm>
            <a:off x="173387" y="717891"/>
            <a:ext cx="504087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Total Precipitable Water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8787F5-DC16-1640-85BE-A3E10CC4826A}"/>
              </a:ext>
            </a:extLst>
          </p:cNvPr>
          <p:cNvSpPr/>
          <p:nvPr/>
        </p:nvSpPr>
        <p:spPr>
          <a:xfrm>
            <a:off x="6310647" y="705124"/>
            <a:ext cx="5648272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IMERG Rain Rate, MSLP, Waves</a:t>
            </a:r>
          </a:p>
        </p:txBody>
      </p:sp>
      <p:sp>
        <p:nvSpPr>
          <p:cNvPr id="21" name="Rectangle 20" descr="./figs_final/uwincm_clouds_current.jpg"/>
          <p:cNvSpPr/>
          <p:nvPr/>
        </p:nvSpPr>
        <p:spPr>
          <a:xfrm>
            <a:off x="430060" y="3501038"/>
            <a:ext cx="5040870" cy="2591868"/>
          </a:xfrm>
          <a:prstGeom prst="rect">
            <a:avLst/>
          </a:prstGeom>
          <a:blipFill>
            <a:blip r:embed="rId8" r:link="rId9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1714D6-8248-3744-8AFE-F054A0288B78}"/>
              </a:ext>
            </a:extLst>
          </p:cNvPr>
          <p:cNvSpPr/>
          <p:nvPr/>
        </p:nvSpPr>
        <p:spPr>
          <a:xfrm>
            <a:off x="430060" y="3483581"/>
            <a:ext cx="504087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Model OLR, TPW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3BF181-15E5-B544-ACF9-0B962317C42B}"/>
              </a:ext>
            </a:extLst>
          </p:cNvPr>
          <p:cNvSpPr/>
          <p:nvPr/>
        </p:nvSpPr>
        <p:spPr>
          <a:xfrm>
            <a:off x="6310647" y="3501038"/>
            <a:ext cx="5451293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GOES-16 / Meteosat-11 IR</a:t>
            </a:r>
          </a:p>
        </p:txBody>
      </p:sp>
    </p:spTree>
    <p:extLst>
      <p:ext uri="{BB962C8B-B14F-4D97-AF65-F5344CB8AC3E}">
        <p14:creationId xmlns:p14="http://schemas.microsoft.com/office/powerpoint/2010/main" val="2085841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111383" y="1146110"/>
            <a:ext cx="5709140" cy="3734873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8AAA039-2048-3541-8974-FBCFC336D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Conditions – SAL and Dust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6008122C-1A68-714E-B154-78B981E93DE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5419E95-AD47-8E46-85C4-896BB0DE78B5}" type="datetime1">
              <a:rPr lang="en-US" smtClean="0"/>
              <a:t>8/27/22</a:t>
            </a:fld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F55CFADF-BCD5-024C-9CA4-5BC8CA31FDA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2918428-76AF-9140-A368-7F49DEFA24F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9194" y="1152007"/>
            <a:ext cx="5709140" cy="3734873"/>
          </a:xfrm>
          <a:prstGeom prst="rect">
            <a:avLst/>
          </a:prstGeom>
          <a:blipFill>
            <a:blip r:embed="rId4" r:link="rId5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CF9200-9A4A-6A4E-AB6A-4D3778AE5A65}"/>
              </a:ext>
            </a:extLst>
          </p:cNvPr>
          <p:cNvSpPr/>
          <p:nvPr/>
        </p:nvSpPr>
        <p:spPr>
          <a:xfrm>
            <a:off x="189194" y="1146110"/>
            <a:ext cx="570914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SAL </a:t>
            </a:r>
            <a:r>
              <a:rPr lang="en-US" sz="2000" dirty="0">
                <a:solidFill>
                  <a:srgbClr val="002060"/>
                </a:solidFill>
              </a:rPr>
              <a:t>(split window)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1C96DE-66AC-A745-A671-34DC4EA55AC2}"/>
              </a:ext>
            </a:extLst>
          </p:cNvPr>
          <p:cNvSpPr/>
          <p:nvPr/>
        </p:nvSpPr>
        <p:spPr>
          <a:xfrm>
            <a:off x="6111383" y="1146110"/>
            <a:ext cx="570914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Aerosol Optical Thickness - GEOS</a:t>
            </a:r>
          </a:p>
        </p:txBody>
      </p:sp>
    </p:spTree>
    <p:extLst>
      <p:ext uri="{BB962C8B-B14F-4D97-AF65-F5344CB8AC3E}">
        <p14:creationId xmlns:p14="http://schemas.microsoft.com/office/powerpoint/2010/main" val="1835143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111383" y="1146110"/>
            <a:ext cx="5709140" cy="3734873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8AAA039-2048-3541-8974-FBCFC336D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NHC Tropical Atlantic Outlook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1CF6C3B-A81D-CC4A-8053-98A37C4425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29 &amp; Aug. 1, 2021)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6008122C-1A68-714E-B154-78B981E93DE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5419E95-AD47-8E46-85C4-896BB0DE78B5}" type="datetime1">
              <a:rPr lang="en-US" smtClean="0"/>
              <a:t>8/27/22</a:t>
            </a:fld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F55CFADF-BCD5-024C-9CA4-5BC8CA31FDA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2918428-76AF-9140-A368-7F49DEFA24F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9194" y="1152007"/>
            <a:ext cx="5709140" cy="3734873"/>
          </a:xfrm>
          <a:prstGeom prst="rect">
            <a:avLst/>
          </a:prstGeom>
          <a:blipFill>
            <a:blip r:embed="rId4" r:link="rId5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CF9200-9A4A-6A4E-AB6A-4D3778AE5A65}"/>
              </a:ext>
            </a:extLst>
          </p:cNvPr>
          <p:cNvSpPr/>
          <p:nvPr/>
        </p:nvSpPr>
        <p:spPr>
          <a:xfrm>
            <a:off x="189194" y="1146110"/>
            <a:ext cx="570914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2-day Outlook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1C96DE-66AC-A745-A671-34DC4EA55AC2}"/>
              </a:ext>
            </a:extLst>
          </p:cNvPr>
          <p:cNvSpPr/>
          <p:nvPr/>
        </p:nvSpPr>
        <p:spPr>
          <a:xfrm>
            <a:off x="6111383" y="1146110"/>
            <a:ext cx="570914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5-day Outlook</a:t>
            </a:r>
          </a:p>
        </p:txBody>
      </p:sp>
    </p:spTree>
    <p:extLst>
      <p:ext uri="{BB962C8B-B14F-4D97-AF65-F5344CB8AC3E}">
        <p14:creationId xmlns:p14="http://schemas.microsoft.com/office/powerpoint/2010/main" val="757067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28, 2021)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C9B45763-87F2-4346-8B77-2EDE6B0515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2133C5-BA93-8343-B044-B301F98450DC}" type="datetime1">
              <a:rPr lang="en-US" smtClean="0"/>
              <a:t>8/27/22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B9D5C0F-A3C5-5A4D-8DF3-899436BB81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E64A136-08B4-6042-91DE-E6985322F0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ectangle 4" descr="./figs_final/uwincm_joint_surfaceWind_650mbRH_day1_movie.gif">
            <a:extLst>
              <a:ext uri="{FF2B5EF4-FFF2-40B4-BE49-F238E27FC236}">
                <a16:creationId xmlns:a16="http://schemas.microsoft.com/office/drawing/2014/main" id="{A9F80754-6027-587F-8430-5CBA7F59FC24}"/>
              </a:ext>
            </a:extLst>
          </p:cNvPr>
          <p:cNvSpPr/>
          <p:nvPr/>
        </p:nvSpPr>
        <p:spPr>
          <a:xfrm>
            <a:off x="372445" y="1306413"/>
            <a:ext cx="11438145" cy="3424614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54A08-A2F0-81F7-3E04-E8B52D7F4A7D}"/>
              </a:ext>
            </a:extLst>
          </p:cNvPr>
          <p:cNvSpPr/>
          <p:nvPr/>
        </p:nvSpPr>
        <p:spPr>
          <a:xfrm>
            <a:off x="794658" y="989727"/>
            <a:ext cx="4778828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95294E-EE1B-F4F5-86AC-947EC7659460}"/>
              </a:ext>
            </a:extLst>
          </p:cNvPr>
          <p:cNvSpPr/>
          <p:nvPr/>
        </p:nvSpPr>
        <p:spPr>
          <a:xfrm>
            <a:off x="6520543" y="989727"/>
            <a:ext cx="4778828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650mb RH, Geopotential Height, Winds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31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28, 2021)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C9B45763-87F2-4346-8B77-2EDE6B0515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2133C5-BA93-8343-B044-B301F98450DC}" type="datetime1">
              <a:rPr lang="en-US" smtClean="0"/>
              <a:t>8/27/22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B9D5C0F-A3C5-5A4D-8DF3-899436BB81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E64A136-08B4-6042-91DE-E6985322F0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Rectangle 2" descr="./figs_final/uwincm_joint_clouds_boundaryLayer_day1_movie.gif">
            <a:extLst>
              <a:ext uri="{FF2B5EF4-FFF2-40B4-BE49-F238E27FC236}">
                <a16:creationId xmlns:a16="http://schemas.microsoft.com/office/drawing/2014/main" id="{A9494A3D-882B-AA40-A89E-827ED9F09BA2}"/>
              </a:ext>
            </a:extLst>
          </p:cNvPr>
          <p:cNvSpPr/>
          <p:nvPr/>
        </p:nvSpPr>
        <p:spPr>
          <a:xfrm>
            <a:off x="372445" y="1306412"/>
            <a:ext cx="11438145" cy="3186075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699428-661A-3BB4-A8B5-EBF75608750E}"/>
              </a:ext>
            </a:extLst>
          </p:cNvPr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TPW, OLR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852DD6-F051-651A-3ACC-7525C6EF9025}"/>
              </a:ext>
            </a:extLst>
          </p:cNvPr>
          <p:cNvSpPr/>
          <p:nvPr/>
        </p:nvSpPr>
        <p:spPr>
          <a:xfrm>
            <a:off x="6760029" y="989727"/>
            <a:ext cx="4430485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PBL Height and Temperature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137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28, 2021)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CE0468-F28D-4343-9644-05846E54B7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83AB7F-68F6-7647-A8DD-88FCCC6C39CA}" type="datetime1">
              <a:rPr lang="en-US" smtClean="0"/>
              <a:t>8/27/22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C8BD18-8D14-F54E-8413-FC530C0115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FDAF30-B053-6249-B672-D015751237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Rectangle 1" descr="./figs_final/uwincm_joint_precip_day1_movie.gif">
            <a:extLst>
              <a:ext uri="{FF2B5EF4-FFF2-40B4-BE49-F238E27FC236}">
                <a16:creationId xmlns:a16="http://schemas.microsoft.com/office/drawing/2014/main" id="{B877F8B6-7A02-5080-0E6B-4479F9A9F9D0}"/>
              </a:ext>
            </a:extLst>
          </p:cNvPr>
          <p:cNvSpPr/>
          <p:nvPr/>
        </p:nvSpPr>
        <p:spPr>
          <a:xfrm>
            <a:off x="372445" y="1306412"/>
            <a:ext cx="11438145" cy="3182112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6CEE0E-DD2A-1E87-F9F2-5C79F982FA36}"/>
              </a:ext>
            </a:extLst>
          </p:cNvPr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Winds, MSLP, Rain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A15962-A3E7-ABC1-0724-E1EF8D7B6B0B}"/>
              </a:ext>
            </a:extLst>
          </p:cNvPr>
          <p:cNvSpPr/>
          <p:nvPr/>
        </p:nvSpPr>
        <p:spPr>
          <a:xfrm>
            <a:off x="6585858" y="989727"/>
            <a:ext cx="4561114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Winds, MSLP, Rain – U. of Utah WRF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801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28, 2021)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C9B45763-87F2-4346-8B77-2EDE6B0515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2133C5-BA93-8343-B044-B301F98450DC}" type="datetime1">
              <a:rPr lang="en-US" smtClean="0"/>
              <a:t>8/27/22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B9D5C0F-A3C5-5A4D-8DF3-899436BB81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E64A136-08B4-6042-91DE-E6985322F0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ectangle 4" descr="./figs_final/uwincm_joint_surfaceWind_650mbRH_day1_movie.gif">
            <a:extLst>
              <a:ext uri="{FF2B5EF4-FFF2-40B4-BE49-F238E27FC236}">
                <a16:creationId xmlns:a16="http://schemas.microsoft.com/office/drawing/2014/main" id="{A9F80754-6027-587F-8430-5CBA7F59FC24}"/>
              </a:ext>
            </a:extLst>
          </p:cNvPr>
          <p:cNvSpPr/>
          <p:nvPr/>
        </p:nvSpPr>
        <p:spPr>
          <a:xfrm>
            <a:off x="372445" y="1306413"/>
            <a:ext cx="11438145" cy="3424614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54A08-A2F0-81F7-3E04-E8B52D7F4A7D}"/>
              </a:ext>
            </a:extLst>
          </p:cNvPr>
          <p:cNvSpPr/>
          <p:nvPr/>
        </p:nvSpPr>
        <p:spPr>
          <a:xfrm>
            <a:off x="794658" y="989727"/>
            <a:ext cx="4778828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95294E-EE1B-F4F5-86AC-947EC7659460}"/>
              </a:ext>
            </a:extLst>
          </p:cNvPr>
          <p:cNvSpPr/>
          <p:nvPr/>
        </p:nvSpPr>
        <p:spPr>
          <a:xfrm>
            <a:off x="6520543" y="989727"/>
            <a:ext cx="4778828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650mb RH, Geopotential Height, Winds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256878"/>
      </p:ext>
    </p:extLst>
  </p:cSld>
  <p:clrMapOvr>
    <a:masterClrMapping/>
  </p:clrMapOvr>
</p:sld>
</file>

<file path=ppt/theme/theme1.xml><?xml version="1.0" encoding="utf-8"?>
<a:theme xmlns:a="http://schemas.openxmlformats.org/drawingml/2006/main" name="CPEX-AW_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PEX-AW_template" id="{46741514-2F23-8240-BF13-B1CF1CD60C74}" vid="{C19B54BC-375B-114A-A4FD-37C013387C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7060</TotalTime>
  <Words>580</Words>
  <Application>Microsoft Macintosh PowerPoint</Application>
  <PresentationFormat>Widescreen</PresentationFormat>
  <Paragraphs>144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CPEX-AW_template</vt:lpstr>
      <vt:lpstr>PowerPoint Presentation</vt:lpstr>
      <vt:lpstr>Current Conditions – Synoptic View</vt:lpstr>
      <vt:lpstr>Current Conditions – ITCZ and AEW</vt:lpstr>
      <vt:lpstr>Current Conditions – SAL and Dust</vt:lpstr>
      <vt:lpstr>NHC Tropical Atlantic Outlook</vt:lpstr>
      <vt:lpstr>Forecast – day 1</vt:lpstr>
      <vt:lpstr>Forecast – day 1</vt:lpstr>
      <vt:lpstr>Forecast – day 1</vt:lpstr>
      <vt:lpstr>Forecast – day 2</vt:lpstr>
      <vt:lpstr>Forecast – day 2</vt:lpstr>
      <vt:lpstr>Forecast – day 2</vt:lpstr>
      <vt:lpstr>Dust and Aerosols - Current</vt:lpstr>
      <vt:lpstr>Dust and Aerosols - Day 1</vt:lpstr>
      <vt:lpstr>Dust and Aerosols - Day 2</vt:lpstr>
      <vt:lpstr>Cloud Fraction – days 1 &amp; 2</vt:lpstr>
      <vt:lpstr>Dust and Aerosols Outlook – Days 3 &amp; 4</vt:lpstr>
      <vt:lpstr>Dynamical Outlook – Days 3-5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Wu, Shun Nan</cp:lastModifiedBy>
  <cp:revision>214</cp:revision>
  <cp:lastPrinted>2020-08-07T17:12:11Z</cp:lastPrinted>
  <dcterms:created xsi:type="dcterms:W3CDTF">2020-07-07T03:56:24Z</dcterms:created>
  <dcterms:modified xsi:type="dcterms:W3CDTF">2022-08-28T03:22:34Z</dcterms:modified>
</cp:coreProperties>
</file>